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66" r:id="rId15"/>
    <p:sldId id="267" r:id="rId16"/>
    <p:sldId id="271" r:id="rId17"/>
    <p:sldId id="272" r:id="rId18"/>
    <p:sldId id="273" r:id="rId19"/>
    <p:sldId id="276" r:id="rId20"/>
    <p:sldId id="277" r:id="rId21"/>
    <p:sldId id="278" r:id="rId22"/>
    <p:sldId id="281" r:id="rId23"/>
    <p:sldId id="283" r:id="rId24"/>
    <p:sldId id="292" r:id="rId25"/>
    <p:sldId id="282" r:id="rId26"/>
    <p:sldId id="274" r:id="rId27"/>
    <p:sldId id="284" r:id="rId28"/>
    <p:sldId id="285" r:id="rId29"/>
    <p:sldId id="286" r:id="rId30"/>
    <p:sldId id="279" r:id="rId31"/>
    <p:sldId id="280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4E7AFC3-ACF8-45C1-9505-BFAA3A657E05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68"/>
            <p14:sldId id="269"/>
            <p14:sldId id="270"/>
            <p14:sldId id="266"/>
            <p14:sldId id="267"/>
            <p14:sldId id="271"/>
            <p14:sldId id="272"/>
            <p14:sldId id="273"/>
            <p14:sldId id="276"/>
            <p14:sldId id="277"/>
            <p14:sldId id="278"/>
            <p14:sldId id="281"/>
            <p14:sldId id="283"/>
            <p14:sldId id="292"/>
            <p14:sldId id="282"/>
            <p14:sldId id="274"/>
            <p14:sldId id="284"/>
            <p14:sldId id="285"/>
            <p14:sldId id="286"/>
            <p14:sldId id="279"/>
            <p14:sldId id="280"/>
            <p14:sldId id="287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9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无标题节" id="{A6A17BAA-EBA1-44CA-83D8-69FDB776401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136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0B6D9-EFAF-4131-87FC-A256F91E49F6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998F9-9EF9-4ADA-AA62-0BCE7181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75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8054589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98F9-9EF9-4ADA-AA62-0BCE71817B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97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https://zhuanlan.zhihu.com/p/28054589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98F9-9EF9-4ADA-AA62-0BCE71817B7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220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(1)(t)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pre-activation value of the neurons at the output layer at time t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Z(0)(t) is the pre-activation value of the hidden layer at time 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98F9-9EF9-4ADA-AA62-0BCE71817B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76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98F9-9EF9-4ADA-AA62-0BCE71817B7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61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Clipping :</a:t>
            </a:r>
          </a:p>
          <a:p>
            <a:r>
              <a:rPr lang="en-US" altLang="zh-CN" baseline="0" dirty="0" smtClean="0"/>
              <a:t>if |gradient|&gt; T   =&gt; gradient =  T/|gradient| * T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Recall Gradient Vanish – sigmoid ?</a:t>
            </a:r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98F9-9EF9-4ADA-AA62-0BCE71817B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72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Gradient</a:t>
            </a:r>
            <a:r>
              <a:rPr lang="en-US" altLang="zh-CN" baseline="0" dirty="0" smtClean="0"/>
              <a:t>  =</a:t>
            </a:r>
            <a:r>
              <a:rPr lang="en-US" altLang="zh-TW" baseline="0" dirty="0" smtClean="0"/>
              <a:t>&gt;</a:t>
            </a:r>
            <a:r>
              <a:rPr lang="zh-TW" altLang="en-US" baseline="0" dirty="0" smtClean="0"/>
              <a:t> 改变参数对</a:t>
            </a:r>
            <a:r>
              <a:rPr lang="en-US" altLang="zh-TW" baseline="0" dirty="0" smtClean="0"/>
              <a:t>Loss</a:t>
            </a:r>
            <a:r>
              <a:rPr lang="zh-TW" altLang="en-US" baseline="0" dirty="0" smtClean="0"/>
              <a:t>的影响有多大 </a:t>
            </a:r>
            <a:r>
              <a:rPr lang="en-US" altLang="zh-TW" baseline="0" dirty="0" smtClean="0"/>
              <a:t>?</a:t>
            </a:r>
          </a:p>
          <a:p>
            <a:r>
              <a:rPr lang="zh-TW" altLang="en-US" dirty="0" smtClean="0"/>
              <a:t>关键在于同样的网络被反复使用。 </a:t>
            </a:r>
            <a:endParaRPr lang="en-US" altLang="zh-TW" dirty="0" smtClean="0"/>
          </a:p>
          <a:p>
            <a:r>
              <a:rPr lang="en-US" altLang="zh-TW" dirty="0" smtClean="0"/>
              <a:t>w</a:t>
            </a:r>
            <a:r>
              <a:rPr lang="zh-TW" altLang="en-US" dirty="0" smtClean="0"/>
              <a:t>即使改变一点点</a:t>
            </a:r>
            <a:r>
              <a:rPr lang="en-US" altLang="zh-TW" dirty="0" smtClean="0"/>
              <a:t>,</a:t>
            </a:r>
            <a:r>
              <a:rPr lang="zh-TW" altLang="en-US" dirty="0" smtClean="0"/>
              <a:t> 但是在不同时间点反复被使用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叠加效应起来很大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98F9-9EF9-4ADA-AA62-0BCE71817B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383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sing. values </a:t>
            </a:r>
            <a:r>
              <a:rPr lang="zh-TW" altLang="en-US" dirty="0" smtClean="0"/>
              <a:t>奇异值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98F9-9EF9-4ADA-AA62-0BCE71817B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81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Input</a:t>
            </a:r>
            <a:r>
              <a:rPr lang="en-US" altLang="zh-CN" baseline="0" dirty="0" smtClean="0"/>
              <a:t> vector into 4 transformation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98F9-9EF9-4ADA-AA62-0BCE71817B7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601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forget gate : </a:t>
            </a:r>
            <a:r>
              <a:rPr lang="en-US" altLang="zh-CN" baseline="0" dirty="0" smtClean="0"/>
              <a:t> 0 == </a:t>
            </a:r>
            <a:r>
              <a:rPr lang="zh-TW" altLang="en-US" baseline="0" dirty="0" smtClean="0"/>
              <a:t>开 </a:t>
            </a:r>
            <a:r>
              <a:rPr lang="en-US" altLang="zh-TW" baseline="0" dirty="0" smtClean="0"/>
              <a:t>(memory</a:t>
            </a:r>
            <a:r>
              <a:rPr lang="zh-TW" altLang="en-US" baseline="0" dirty="0" smtClean="0"/>
              <a:t>被遗忘</a:t>
            </a:r>
            <a:r>
              <a:rPr lang="en-US" altLang="zh-TW" baseline="0" dirty="0" smtClean="0"/>
              <a:t>)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1==</a:t>
            </a:r>
            <a:r>
              <a:rPr lang="zh-TW" altLang="en-US" baseline="0" dirty="0" smtClean="0"/>
              <a:t>关 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保留</a:t>
            </a:r>
            <a:r>
              <a:rPr lang="en-US" altLang="zh-TW" baseline="0" dirty="0" smtClean="0"/>
              <a:t>memory)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usually use g , h = </a:t>
            </a:r>
            <a:r>
              <a:rPr lang="en-US" altLang="zh-TW" baseline="0" dirty="0" err="1" smtClean="0"/>
              <a:t>tanh</a:t>
            </a:r>
            <a:r>
              <a:rPr lang="en-US" altLang="zh-TW" baseline="0" dirty="0" smtClean="0"/>
              <a:t>, f = sigmoid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98F9-9EF9-4ADA-AA62-0BCE71817B7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90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</a:t>
            </a:r>
            <a:r>
              <a:rPr lang="en-US" altLang="zh-CN" dirty="0" smtClean="0"/>
              <a:t>Encoder</a:t>
            </a:r>
            <a:r>
              <a:rPr lang="zh-CN" altLang="en-US" dirty="0" smtClean="0"/>
              <a:t>中包含的输入内容的信息，</a:t>
            </a:r>
            <a:r>
              <a:rPr lang="en-US" altLang="zh-CN" dirty="0" smtClean="0"/>
              <a:t>attention</a:t>
            </a:r>
            <a:r>
              <a:rPr lang="zh-CN" altLang="en-US" dirty="0" smtClean="0"/>
              <a:t>机制会根据当前的输出，对</a:t>
            </a:r>
            <a:r>
              <a:rPr lang="en-US" altLang="zh-CN" dirty="0" smtClean="0"/>
              <a:t>Encoder</a:t>
            </a:r>
            <a:r>
              <a:rPr lang="zh-CN" altLang="en-US" dirty="0" smtClean="0"/>
              <a:t>中获得的输入做一个权重分配。这一点和 人类的注意力也很像。当人在翻译句子中某个词的时候，肯定也会有所针对的看原句中的对应部分，而不是把原句所有词都同等看待。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998F9-9EF9-4ADA-AA62-0BCE71817B7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03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75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29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4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32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51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81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55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84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41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53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87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78EE3-5F52-436A-9EF8-714E485BA28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96A18-8E43-42C9-8312-69AB24ED14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23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Recurrent Neural Network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计</a:t>
            </a:r>
            <a:r>
              <a:rPr lang="en-US" altLang="zh-TW" dirty="0" smtClean="0"/>
              <a:t>86</a:t>
            </a:r>
            <a:r>
              <a:rPr lang="zh-TW" altLang="en-US" dirty="0" smtClean="0"/>
              <a:t> 周恩贤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1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 : Process Sequences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55" y="1585340"/>
            <a:ext cx="10811289" cy="459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 : Process Sequences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60" y="1898374"/>
            <a:ext cx="10194079" cy="42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 : Process Sequences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85" y="1690688"/>
            <a:ext cx="10475015" cy="4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5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 : Process Sequences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65" y="1808921"/>
            <a:ext cx="10579969" cy="44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Computational Graph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35" y="1690688"/>
            <a:ext cx="10132529" cy="479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2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69" y="417443"/>
            <a:ext cx="11316816" cy="57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2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Computational Graph : One to many</a:t>
            </a:r>
            <a:endParaRPr lang="zh-CN" altLang="en-US" sz="4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17" y="1690688"/>
            <a:ext cx="10088217" cy="482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6" y="587248"/>
            <a:ext cx="10416623" cy="52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3" y="844826"/>
            <a:ext cx="11330150" cy="51936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77678" y="6038435"/>
            <a:ext cx="6761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Encoder-Decoder Model (Seq2Seq)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84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8931" y="-1587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Training : Back Prop. Through Time (BPTT)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56" y="1175304"/>
            <a:ext cx="8594685" cy="539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Limits of NN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43" y="1690688"/>
            <a:ext cx="8010525" cy="473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8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463" y="706714"/>
            <a:ext cx="9569462" cy="49287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51913" y="6231835"/>
            <a:ext cx="3706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Too </a:t>
            </a:r>
            <a:r>
              <a:rPr lang="en-US" altLang="zh-CN" sz="2400" b="1" dirty="0" err="1" smtClean="0"/>
              <a:t>Costy</a:t>
            </a:r>
            <a:r>
              <a:rPr lang="en-US" altLang="zh-CN" sz="2400" b="1" dirty="0" smtClean="0"/>
              <a:t> ?  Recall SGD…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162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23" y="477079"/>
            <a:ext cx="10003620" cy="5214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80321" y="6033052"/>
            <a:ext cx="1030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Run forward and </a:t>
            </a:r>
            <a:r>
              <a:rPr lang="en-US" altLang="zh-CN" dirty="0" smtClean="0"/>
              <a:t>backward through </a:t>
            </a:r>
            <a:r>
              <a:rPr lang="en-US" altLang="zh-CN" dirty="0"/>
              <a:t>chunks of </a:t>
            </a:r>
            <a:r>
              <a:rPr lang="en-US" altLang="zh-CN" dirty="0" smtClean="0"/>
              <a:t>the sequence </a:t>
            </a:r>
            <a:r>
              <a:rPr lang="en-US" altLang="zh-CN" dirty="0"/>
              <a:t>instead of </a:t>
            </a:r>
            <a:r>
              <a:rPr lang="en-US" altLang="zh-CN" dirty="0" smtClean="0"/>
              <a:t>whole sequence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Carry </a:t>
            </a:r>
            <a:r>
              <a:rPr lang="en-US" altLang="zh-CN" dirty="0"/>
              <a:t>hidden </a:t>
            </a:r>
            <a:r>
              <a:rPr lang="en-US" altLang="zh-CN" dirty="0" smtClean="0"/>
              <a:t>states forward </a:t>
            </a:r>
            <a:r>
              <a:rPr lang="en-US" altLang="zh-CN" dirty="0"/>
              <a:t>in time </a:t>
            </a:r>
            <a:r>
              <a:rPr lang="en-US" altLang="zh-CN" dirty="0" smtClean="0"/>
              <a:t>forever, but only BP for </a:t>
            </a:r>
            <a:r>
              <a:rPr lang="en-US" altLang="zh-CN" dirty="0"/>
              <a:t>some </a:t>
            </a:r>
            <a:r>
              <a:rPr lang="en-US" altLang="zh-CN" dirty="0" smtClean="0"/>
              <a:t>smaller number </a:t>
            </a:r>
            <a:r>
              <a:rPr lang="en-US" altLang="zh-CN" dirty="0"/>
              <a:t>of steps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7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However… RNN is hard to train ?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740" y="1555590"/>
            <a:ext cx="8362742" cy="48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95" y="576473"/>
            <a:ext cx="8189843" cy="584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47" y="1147081"/>
            <a:ext cx="8659882" cy="5385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409" y="367748"/>
            <a:ext cx="77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TIP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7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Recall BPTT: Consider an easy model…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04" y="1521768"/>
            <a:ext cx="8328992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of traditional RNN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1690688"/>
            <a:ext cx="99917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1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16" y="626165"/>
            <a:ext cx="11325477" cy="595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0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2" y="665922"/>
            <a:ext cx="10974376" cy="511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77" y="675861"/>
            <a:ext cx="10276688" cy="569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Limits of NN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9278"/>
          <a:stretch/>
        </p:blipFill>
        <p:spPr>
          <a:xfrm>
            <a:off x="1527520" y="1563567"/>
            <a:ext cx="8153194" cy="518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Long Short Term Memory (LSTM)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339" y="1700627"/>
            <a:ext cx="8566702" cy="50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626" y="284054"/>
            <a:ext cx="8640965" cy="648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3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90" y="874644"/>
            <a:ext cx="11298462" cy="520334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438322" y="2782957"/>
            <a:ext cx="2922104" cy="745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444506" y="2391375"/>
                <a:ext cx="471539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506" y="2391375"/>
                <a:ext cx="471539" cy="395558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8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18" y="1133060"/>
            <a:ext cx="11875282" cy="523357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68139" y="2981740"/>
            <a:ext cx="2922104" cy="745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9474323" y="2590158"/>
                <a:ext cx="439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323" y="2590158"/>
                <a:ext cx="4394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8620539" y="3730488"/>
            <a:ext cx="2922104" cy="745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193253" y="409326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z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03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40" y="1272209"/>
            <a:ext cx="11194561" cy="47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5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92" y="1023730"/>
            <a:ext cx="11045255" cy="49766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69356" y="2862470"/>
            <a:ext cx="2922104" cy="745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9275540" y="2470888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540" y="2470888"/>
                <a:ext cx="4747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6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86" y="925062"/>
            <a:ext cx="10090702" cy="509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5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LSTM Key Points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/>
                  <a:t>1. Maintain a </a:t>
                </a:r>
                <a:r>
                  <a:rPr lang="en-US" altLang="zh-CN" b="1" dirty="0" smtClean="0"/>
                  <a:t>separate cell state </a:t>
                </a:r>
                <a:r>
                  <a:rPr lang="en-US" altLang="zh-CN" dirty="0" smtClean="0"/>
                  <a:t>from what is outputted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2. Use </a:t>
                </a:r>
                <a:r>
                  <a:rPr lang="en-US" altLang="zh-CN" b="1" dirty="0"/>
                  <a:t>gates </a:t>
                </a:r>
                <a:r>
                  <a:rPr lang="en-US" altLang="zh-CN" dirty="0"/>
                  <a:t>to control the flow of information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• Forget gate gets rid of irrelevant information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• Selectively update cell state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• Output gate returns a filtered version of the cell state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3. Backpropagation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doesn’t require </a:t>
                </a:r>
                <a:r>
                  <a:rPr lang="en-US" altLang="zh-CN" dirty="0" smtClean="0"/>
                  <a:t>matrix multiplication: </a:t>
                </a:r>
                <a:r>
                  <a:rPr lang="en-US" altLang="zh-CN" b="1" dirty="0" smtClean="0"/>
                  <a:t>uninterrupted </a:t>
                </a:r>
                <a:r>
                  <a:rPr lang="en-US" altLang="zh-CN" b="1" dirty="0"/>
                  <a:t>gradient flow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2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628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Application: Image Caption</a:t>
            </a:r>
            <a:endParaRPr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33" y="1382574"/>
            <a:ext cx="9153940" cy="48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4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RECALL CNN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8" y="1332880"/>
            <a:ext cx="9191263" cy="52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Limits of NN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1132"/>
          <a:stretch/>
        </p:blipFill>
        <p:spPr>
          <a:xfrm>
            <a:off x="7553738" y="506894"/>
            <a:ext cx="2855275" cy="53737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324" t="19174" r="39281"/>
          <a:stretch/>
        </p:blipFill>
        <p:spPr>
          <a:xfrm>
            <a:off x="1732722" y="1690688"/>
            <a:ext cx="436327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3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9843" y="19616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CNN + RNN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41" y="1337779"/>
            <a:ext cx="9622404" cy="55202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6" y="6321286"/>
            <a:ext cx="1219802" cy="5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878" y="0"/>
            <a:ext cx="10515600" cy="904461"/>
          </a:xfrm>
        </p:spPr>
        <p:txBody>
          <a:bodyPr/>
          <a:lstStyle/>
          <a:p>
            <a:r>
              <a:rPr lang="en-US" altLang="zh-CN" dirty="0" smtClean="0"/>
              <a:t>Image Caption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870" y="1019572"/>
            <a:ext cx="8468139" cy="57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878" y="0"/>
            <a:ext cx="10515600" cy="904461"/>
          </a:xfrm>
        </p:spPr>
        <p:txBody>
          <a:bodyPr/>
          <a:lstStyle/>
          <a:p>
            <a:r>
              <a:rPr lang="en-US" altLang="zh-CN" dirty="0" smtClean="0"/>
              <a:t>Image Caption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332" y="904461"/>
            <a:ext cx="7990692" cy="553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2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878" y="0"/>
            <a:ext cx="10515600" cy="904461"/>
          </a:xfrm>
        </p:spPr>
        <p:txBody>
          <a:bodyPr/>
          <a:lstStyle/>
          <a:p>
            <a:r>
              <a:rPr lang="en-US" altLang="zh-CN" dirty="0" smtClean="0"/>
              <a:t>Image Caption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10" y="904461"/>
            <a:ext cx="9013135" cy="56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 with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7207"/>
                <a:ext cx="10515600" cy="4351338"/>
              </a:xfrm>
            </p:spPr>
            <p:txBody>
              <a:bodyPr/>
              <a:lstStyle/>
              <a:p>
                <a:r>
                  <a:rPr lang="en-US" altLang="zh-CN" dirty="0" smtClean="0"/>
                  <a:t>Recall Encoder-Decoder Model</a:t>
                </a:r>
              </a:p>
              <a:p>
                <a:r>
                  <a:rPr lang="en-US" altLang="zh-CN" dirty="0" smtClean="0"/>
                  <a:t>Difference : Decoding also depends on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7207"/>
                <a:ext cx="10515600" cy="4351338"/>
              </a:xfrm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revie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3357590"/>
            <a:ext cx="6381164" cy="256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348" y="2727960"/>
            <a:ext cx="3951514" cy="40027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06240" y="3048000"/>
            <a:ext cx="3246120" cy="31851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7650480" y="4709160"/>
            <a:ext cx="33528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zh-CN" altLang="en-US" dirty="0"/>
          </a:p>
        </p:txBody>
      </p:sp>
      <p:sp>
        <p:nvSpPr>
          <p:cNvPr id="4" name="AutoShape 2" descr="https://upload-images.jianshu.io/upload_images/14555448-ccafd8232e9fe64e.png?imageMogr2/auto-orient/strip|imageView2/2/w/716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827309"/>
            <a:ext cx="6783126" cy="26360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75" y="4019917"/>
            <a:ext cx="3032226" cy="23469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965" y="3925510"/>
            <a:ext cx="2832652" cy="24722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181" y="3850951"/>
            <a:ext cx="2814948" cy="25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Caption With Attention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04" y="1690688"/>
            <a:ext cx="9022660" cy="466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Caption With Attention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61" y="1788289"/>
            <a:ext cx="9217922" cy="474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Caption With Attention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352343"/>
            <a:ext cx="117919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 smtClean="0"/>
              <a:t>Visual </a:t>
            </a:r>
            <a:r>
              <a:rPr lang="en-US" altLang="zh-CN" sz="4000" dirty="0"/>
              <a:t>Question Answering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104"/>
            <a:ext cx="10239293" cy="45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8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Limits of NN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381"/>
          <a:stretch/>
        </p:blipFill>
        <p:spPr>
          <a:xfrm>
            <a:off x="838200" y="1690688"/>
            <a:ext cx="5412331" cy="36764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230" y="4450179"/>
            <a:ext cx="3914775" cy="1457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35431" y="2839601"/>
            <a:ext cx="5945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NN : Same Input Words = Same Output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08149" y="5445839"/>
            <a:ext cx="4487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Same Input, Different Output ?</a:t>
            </a:r>
          </a:p>
        </p:txBody>
      </p:sp>
    </p:spTree>
    <p:extLst>
      <p:ext uri="{BB962C8B-B14F-4D97-AF65-F5344CB8AC3E}">
        <p14:creationId xmlns:p14="http://schemas.microsoft.com/office/powerpoint/2010/main" val="159606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53" y="487017"/>
            <a:ext cx="11595355" cy="60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Recurrent Neural Network (RNN)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070" y="1570691"/>
            <a:ext cx="6449046" cy="4586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12" y="3339546"/>
            <a:ext cx="3632577" cy="104857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5670" y="4487516"/>
            <a:ext cx="3384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           </a:t>
            </a:r>
            <a:r>
              <a:rPr lang="en-US" altLang="zh-CN" dirty="0" err="1" smtClean="0"/>
              <a:t>v.s</a:t>
            </a:r>
            <a:r>
              <a:rPr lang="en-US" altLang="zh-CN" dirty="0" smtClean="0"/>
              <a:t> CNN – </a:t>
            </a:r>
          </a:p>
          <a:p>
            <a:r>
              <a:rPr lang="en-US" altLang="zh-CN" dirty="0" smtClean="0"/>
              <a:t>Permutation in same kernel</a:t>
            </a:r>
          </a:p>
          <a:p>
            <a:r>
              <a:rPr lang="en-US" altLang="zh-CN" dirty="0"/>
              <a:t>w</a:t>
            </a:r>
            <a:r>
              <a:rPr lang="en-US" altLang="zh-CN" dirty="0" smtClean="0"/>
              <a:t>on’t influence the feature map.</a:t>
            </a:r>
          </a:p>
        </p:txBody>
      </p:sp>
    </p:spTree>
    <p:extLst>
      <p:ext uri="{BB962C8B-B14F-4D97-AF65-F5344CB8AC3E}">
        <p14:creationId xmlns:p14="http://schemas.microsoft.com/office/powerpoint/2010/main" val="36647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35" y="238539"/>
            <a:ext cx="9165928" cy="64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2" y="1989837"/>
            <a:ext cx="10971143" cy="45060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12095" y="1027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MT"/>
              </a:rPr>
              <a:t>Notice: the </a:t>
            </a:r>
            <a:r>
              <a:rPr lang="en-US" altLang="zh-CN" b="1" dirty="0" smtClean="0">
                <a:solidFill>
                  <a:srgbClr val="FF0000"/>
                </a:solidFill>
                <a:latin typeface="ArialMT"/>
              </a:rPr>
              <a:t>same function </a:t>
            </a:r>
            <a:r>
              <a:rPr lang="en-US" altLang="zh-CN" b="1" dirty="0">
                <a:solidFill>
                  <a:srgbClr val="FF0000"/>
                </a:solidFill>
                <a:latin typeface="ArialMT"/>
              </a:rPr>
              <a:t>and the same set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ArialMT"/>
              </a:rPr>
              <a:t>of parameters are used at every time </a:t>
            </a:r>
            <a:r>
              <a:rPr lang="en-US" altLang="zh-CN" b="1" dirty="0" smtClean="0">
                <a:solidFill>
                  <a:srgbClr val="FF0000"/>
                </a:solidFill>
                <a:latin typeface="ArialMT"/>
              </a:rPr>
              <a:t>step !!!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4066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Vanilla RNN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99" y="1845585"/>
            <a:ext cx="10339801" cy="46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RNN-zex</Template>
  <TotalTime>863</TotalTime>
  <Words>499</Words>
  <Application>Microsoft Office PowerPoint</Application>
  <PresentationFormat>宽屏</PresentationFormat>
  <Paragraphs>83</Paragraphs>
  <Slides>50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ArialMT</vt:lpstr>
      <vt:lpstr>新細明體</vt:lpstr>
      <vt:lpstr>等线</vt:lpstr>
      <vt:lpstr>等线 Light</vt:lpstr>
      <vt:lpstr>Arial</vt:lpstr>
      <vt:lpstr>Cambria Math</vt:lpstr>
      <vt:lpstr>Wingdings</vt:lpstr>
      <vt:lpstr>Office 主题​​</vt:lpstr>
      <vt:lpstr>Recurrent Neural Network</vt:lpstr>
      <vt:lpstr>Limits of NN</vt:lpstr>
      <vt:lpstr>Limits of NN</vt:lpstr>
      <vt:lpstr>Limits of NN</vt:lpstr>
      <vt:lpstr>Limits of NN</vt:lpstr>
      <vt:lpstr>Recurrent Neural Network (RNN)</vt:lpstr>
      <vt:lpstr>PowerPoint 演示文稿</vt:lpstr>
      <vt:lpstr>RNN</vt:lpstr>
      <vt:lpstr>Vanilla RNN</vt:lpstr>
      <vt:lpstr>RNN : Process Sequences</vt:lpstr>
      <vt:lpstr>RNN : Process Sequences</vt:lpstr>
      <vt:lpstr>RNN : Process Sequences</vt:lpstr>
      <vt:lpstr>RNN : Process Sequences</vt:lpstr>
      <vt:lpstr>Computational Graph</vt:lpstr>
      <vt:lpstr>PowerPoint 演示文稿</vt:lpstr>
      <vt:lpstr>Computational Graph : One to many</vt:lpstr>
      <vt:lpstr>PowerPoint 演示文稿</vt:lpstr>
      <vt:lpstr>PowerPoint 演示文稿</vt:lpstr>
      <vt:lpstr>Training : Back Prop. Through Time (BPTT)</vt:lpstr>
      <vt:lpstr>PowerPoint 演示文稿</vt:lpstr>
      <vt:lpstr>PowerPoint 演示文稿</vt:lpstr>
      <vt:lpstr>However… RNN is hard to train ?</vt:lpstr>
      <vt:lpstr>PowerPoint 演示文稿</vt:lpstr>
      <vt:lpstr>PowerPoint 演示文稿</vt:lpstr>
      <vt:lpstr>Recall BPTT: Consider an easy model…</vt:lpstr>
      <vt:lpstr>Problem of traditional RNN</vt:lpstr>
      <vt:lpstr>PowerPoint 演示文稿</vt:lpstr>
      <vt:lpstr>PowerPoint 演示文稿</vt:lpstr>
      <vt:lpstr>PowerPoint 演示文稿</vt:lpstr>
      <vt:lpstr>Long Short Term Memory (LSTM)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LSTM Key Points</vt:lpstr>
      <vt:lpstr>Application: Image Caption</vt:lpstr>
      <vt:lpstr>RECALL CNN</vt:lpstr>
      <vt:lpstr>CNN + RNN</vt:lpstr>
      <vt:lpstr>Image Caption</vt:lpstr>
      <vt:lpstr>Image Caption</vt:lpstr>
      <vt:lpstr>Image Caption</vt:lpstr>
      <vt:lpstr>RNN with attention</vt:lpstr>
      <vt:lpstr>Example</vt:lpstr>
      <vt:lpstr>Image Caption With Attention</vt:lpstr>
      <vt:lpstr>Image Caption With Attention</vt:lpstr>
      <vt:lpstr>Image Caption With Attention</vt:lpstr>
      <vt:lpstr>Visual Question Answering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</dc:title>
  <dc:creator>chou</dc:creator>
  <cp:lastModifiedBy>chou</cp:lastModifiedBy>
  <cp:revision>22</cp:revision>
  <dcterms:created xsi:type="dcterms:W3CDTF">2019-11-16T16:00:42Z</dcterms:created>
  <dcterms:modified xsi:type="dcterms:W3CDTF">2019-11-24T09:48:43Z</dcterms:modified>
</cp:coreProperties>
</file>